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83"/>
  </p:notesMasterIdLst>
  <p:sldIdLst>
    <p:sldId id="439" r:id="rId7"/>
    <p:sldId id="1070" r:id="rId8"/>
    <p:sldId id="260" r:id="rId9"/>
    <p:sldId id="1063" r:id="rId10"/>
    <p:sldId id="1047" r:id="rId11"/>
    <p:sldId id="529" r:id="rId12"/>
    <p:sldId id="568" r:id="rId13"/>
    <p:sldId id="379" r:id="rId14"/>
    <p:sldId id="483" r:id="rId15"/>
    <p:sldId id="484" r:id="rId16"/>
    <p:sldId id="1138" r:id="rId17"/>
    <p:sldId id="1139" r:id="rId18"/>
    <p:sldId id="1140" r:id="rId19"/>
    <p:sldId id="1072" r:id="rId20"/>
    <p:sldId id="1073" r:id="rId21"/>
    <p:sldId id="1141" r:id="rId22"/>
    <p:sldId id="1136" r:id="rId23"/>
    <p:sldId id="1137" r:id="rId24"/>
    <p:sldId id="1074" r:id="rId25"/>
    <p:sldId id="485" r:id="rId26"/>
    <p:sldId id="1077" r:id="rId27"/>
    <p:sldId id="1076" r:id="rId28"/>
    <p:sldId id="509" r:id="rId29"/>
    <p:sldId id="1075" r:id="rId30"/>
    <p:sldId id="1078" r:id="rId31"/>
    <p:sldId id="1048" r:id="rId32"/>
    <p:sldId id="524" r:id="rId33"/>
    <p:sldId id="488" r:id="rId34"/>
    <p:sldId id="489" r:id="rId35"/>
    <p:sldId id="1066" r:id="rId36"/>
    <p:sldId id="508" r:id="rId37"/>
    <p:sldId id="1067" r:id="rId38"/>
    <p:sldId id="490" r:id="rId39"/>
    <p:sldId id="499" r:id="rId40"/>
    <p:sldId id="500" r:id="rId41"/>
    <p:sldId id="491" r:id="rId42"/>
    <p:sldId id="486" r:id="rId43"/>
    <p:sldId id="1080" r:id="rId44"/>
    <p:sldId id="1068" r:id="rId45"/>
    <p:sldId id="525" r:id="rId46"/>
    <p:sldId id="1065" r:id="rId47"/>
    <p:sldId id="526" r:id="rId48"/>
    <p:sldId id="1057" r:id="rId49"/>
    <p:sldId id="1058" r:id="rId50"/>
    <p:sldId id="1050" r:id="rId51"/>
    <p:sldId id="1079" r:id="rId52"/>
    <p:sldId id="1055" r:id="rId53"/>
    <p:sldId id="1081" r:id="rId54"/>
    <p:sldId id="1056" r:id="rId55"/>
    <p:sldId id="523" r:id="rId56"/>
    <p:sldId id="522" r:id="rId57"/>
    <p:sldId id="515" r:id="rId58"/>
    <p:sldId id="1051" r:id="rId59"/>
    <p:sldId id="1053" r:id="rId60"/>
    <p:sldId id="528" r:id="rId61"/>
    <p:sldId id="1069" r:id="rId62"/>
    <p:sldId id="1052" r:id="rId63"/>
    <p:sldId id="493" r:id="rId64"/>
    <p:sldId id="494" r:id="rId65"/>
    <p:sldId id="495" r:id="rId66"/>
    <p:sldId id="496" r:id="rId67"/>
    <p:sldId id="501" r:id="rId68"/>
    <p:sldId id="497" r:id="rId69"/>
    <p:sldId id="498" r:id="rId70"/>
    <p:sldId id="505" r:id="rId71"/>
    <p:sldId id="516" r:id="rId72"/>
    <p:sldId id="517" r:id="rId73"/>
    <p:sldId id="518" r:id="rId74"/>
    <p:sldId id="519" r:id="rId75"/>
    <p:sldId id="1151" r:id="rId76"/>
    <p:sldId id="520" r:id="rId77"/>
    <p:sldId id="442" r:id="rId78"/>
    <p:sldId id="1152" r:id="rId79"/>
    <p:sldId id="1156" r:id="rId80"/>
    <p:sldId id="1054" r:id="rId81"/>
    <p:sldId id="106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Davies" initials="RD" lastIdx="1" clrIdx="0">
    <p:extLst>
      <p:ext uri="{19B8F6BF-5375-455C-9EA6-DF929625EA0E}">
        <p15:presenceInfo xmlns:p15="http://schemas.microsoft.com/office/powerpoint/2012/main" userId="S::hi19329@bristol.ac.uk::a6fea05a-91c8-4b75-ac79-173b4f3a34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CE9278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6" autoAdjust="0"/>
    <p:restoredTop sz="85884" autoAdjust="0"/>
  </p:normalViewPr>
  <p:slideViewPr>
    <p:cSldViewPr snapToGrid="0">
      <p:cViewPr>
        <p:scale>
          <a:sx n="148" d="100"/>
          <a:sy n="14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commentAuthors" Target="commentAuthor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tory/ada-lovelace-the-first-computer-programmer#:~:text=She%20also%20added%20thousands%20of,as%20the%20first%20computer%20progra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Charles Babbage blue plaque.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Science Museum built Babbage’s Difference Engine 2 in 2002.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rcular Std Book Italic" panose="020B06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72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72FE-EBDE-8581-B7DA-17F2EB40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9D87-C7DA-5450-5B42-A8B11A61D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B00CC-8237-4904-6984-B0AB0CCA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Ada Lovelace blue plaque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23CF1-D3E5-6035-16BF-3C5F27873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rcular Std Book Italic" panose="020B06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83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Add:</a:t>
            </a:r>
          </a:p>
          <a:p>
            <a:r>
              <a:rPr lang="en-US" dirty="0"/>
              <a:t>- Who invented the ENIAC? What year was this?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42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he Cambridge Handbook of Endangered Languages, 2011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81817"/>
                </a:solidFill>
                <a:effectLst/>
                <a:latin typeface="Noto Sans" panose="020B0604020202020204" pitchFamily="34" charset="0"/>
              </a:rPr>
              <a:t>Austin, P. K., &amp; </a:t>
            </a:r>
            <a:r>
              <a:rPr lang="en-GB" b="0" i="0" dirty="0" err="1">
                <a:solidFill>
                  <a:srgbClr val="181817"/>
                </a:solidFill>
                <a:effectLst/>
                <a:latin typeface="Noto Sans" panose="020B0604020202020204" pitchFamily="34" charset="0"/>
              </a:rPr>
              <a:t>Sallabank</a:t>
            </a:r>
            <a:r>
              <a:rPr lang="en-GB" b="0" i="0" dirty="0">
                <a:solidFill>
                  <a:srgbClr val="181817"/>
                </a:solidFill>
                <a:effectLst/>
                <a:latin typeface="Noto Sans" panose="020B0604020202020204" pitchFamily="34" charset="0"/>
              </a:rPr>
              <a:t>, J. (Eds.). (2011). </a:t>
            </a:r>
            <a:r>
              <a:rPr lang="en-GB" b="0" i="1" dirty="0">
                <a:solidFill>
                  <a:srgbClr val="181817"/>
                </a:solidFill>
                <a:effectLst/>
                <a:latin typeface="Noto Sans" panose="020B0604020202020204" pitchFamily="34" charset="0"/>
              </a:rPr>
              <a:t>The Cambridge Handbook of Endangered Languages</a:t>
            </a:r>
            <a:r>
              <a:rPr lang="en-GB" b="0" i="0" dirty="0">
                <a:solidFill>
                  <a:srgbClr val="181817"/>
                </a:solidFill>
                <a:effectLst/>
                <a:latin typeface="Noto Sans" panose="020B0604020202020204" pitchFamily="34" charset="0"/>
              </a:rPr>
              <a:t>. Cambridge: Cambridge University Press.</a:t>
            </a:r>
            <a:endParaRPr lang="en-GB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 info:</a:t>
            </a:r>
          </a:p>
          <a:p>
            <a:r>
              <a:rPr lang="en-US" dirty="0"/>
              <a:t>- https://</a:t>
            </a:r>
            <a:r>
              <a:rPr lang="en-US" dirty="0" err="1"/>
              <a:t>www.ethnologue.com</a:t>
            </a:r>
            <a:r>
              <a:rPr lang="en-US" dirty="0"/>
              <a:t>/insights/ethnologue200/</a:t>
            </a:r>
          </a:p>
          <a:p>
            <a:r>
              <a:rPr lang="en-US" dirty="0"/>
              <a:t>- </a:t>
            </a:r>
            <a:r>
              <a:rPr lang="en-GB" i="1" dirty="0">
                <a:effectLst/>
              </a:rPr>
              <a:t>"The Power of Babel: A Natural History of Language"</a:t>
            </a:r>
            <a:r>
              <a:rPr lang="en-GB" dirty="0"/>
              <a:t> by John H. McWhorter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587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79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224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044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005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NOTE: === does not exist within Python. Only in JavaScript and some other languages.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98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06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E3AA-C328-667C-DA3D-999BBF63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0D9DB-8B70-73E6-8680-1B2B0A167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91BB8-87E9-FA07-3337-664E9AFAD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B5CC8-DEAA-06CE-8CBF-4C372B54E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82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69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7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541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97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811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4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715A-7FF3-1FB8-1235-BA2F3D4A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592A4-EC39-76DD-E639-65F8B7F9F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EBD28-AF1D-3521-6AFA-4667C6082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A5E53-BA5E-C061-F81D-46D1BCB21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20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NOTE: may add own slide on ‘ternary operators’. Examples within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3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E823-359F-1E04-6E35-3C7906BD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A02DC-308A-837A-7278-E620B926A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3EE09-6C48-DC00-0517-8ADC3E61E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label expressions (“</a:t>
            </a:r>
            <a:r>
              <a:rPr lang="en-US" dirty="0" err="1"/>
              <a:t>labelExpr</a:t>
            </a:r>
            <a:r>
              <a:rPr lang="en-US" dirty="0"/>
              <a:t>”) to add custom formatting. </a:t>
            </a:r>
          </a:p>
          <a:p>
            <a:endParaRPr lang="en-US" dirty="0"/>
          </a:p>
          <a:p>
            <a:r>
              <a:rPr lang="en-US" dirty="0"/>
              <a:t>In a label expression, we can access the values / labels of the axis labels using `</a:t>
            </a:r>
            <a:r>
              <a:rPr lang="en-US" dirty="0" err="1"/>
              <a:t>datum.value</a:t>
            </a:r>
            <a:r>
              <a:rPr lang="en-US" dirty="0"/>
              <a:t>` or `</a:t>
            </a:r>
            <a:r>
              <a:rPr lang="en-US" dirty="0" err="1"/>
              <a:t>datum.label</a:t>
            </a:r>
            <a:r>
              <a:rPr lang="en-US" dirty="0"/>
              <a:t>`. Then, we can use any expression we like to adjust these label values.</a:t>
            </a:r>
          </a:p>
          <a:p>
            <a:endParaRPr lang="en-US" dirty="0"/>
          </a:p>
          <a:p>
            <a:r>
              <a:rPr lang="en-US" dirty="0"/>
              <a:t>For instance, “</a:t>
            </a:r>
            <a:r>
              <a:rPr lang="en-US" dirty="0" err="1"/>
              <a:t>labelExpr</a:t>
            </a:r>
            <a:r>
              <a:rPr lang="en-US" dirty="0"/>
              <a:t>”: “’£’ + </a:t>
            </a:r>
            <a:r>
              <a:rPr lang="en-US" dirty="0" err="1"/>
              <a:t>datum.value</a:t>
            </a:r>
            <a:r>
              <a:rPr lang="en-US" dirty="0"/>
              <a:t>” will prepend a pound sign to the label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8C09-B6A7-5DE1-646B-BCE62D441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817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92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114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sure if this slide is meant to be repeated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01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801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394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27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6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64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dirty="0">
                <a:effectLst/>
                <a:hlinkClick r:id="rId3"/>
              </a:rPr>
              <a:t>https://www.britannica.com/story/ada-lovelace-the-first-computer-programmer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engineering.blogs.bristol.ac.uk</a:t>
            </a:r>
            <a:r>
              <a:rPr lang="en-US" dirty="0"/>
              <a:t>/</a:t>
            </a:r>
            <a:r>
              <a:rPr lang="en-US" dirty="0" err="1"/>
              <a:t>ada</a:t>
            </a:r>
            <a:r>
              <a:rPr lang="en-US" dirty="0"/>
              <a:t>-</a:t>
            </a:r>
            <a:r>
              <a:rPr lang="en-US" dirty="0" err="1"/>
              <a:t>lovelace</a:t>
            </a:r>
            <a:r>
              <a:rPr lang="en-US" dirty="0"/>
              <a:t>-building-new-home-engineering-</a:t>
            </a:r>
            <a:r>
              <a:rPr lang="en-US" dirty="0" err="1"/>
              <a:t>maths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12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6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83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6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0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22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97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7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40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0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7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67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30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2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14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63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24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3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6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909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97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85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1618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320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41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829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01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120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916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716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340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1717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98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15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053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745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0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35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3262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828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7434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504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059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418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173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813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5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1837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8608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0151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7821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8828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086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57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8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1041D2DD-F029-4FB0-BB12-3B6037A6356B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1041D2DD-F029-4FB0-BB12-3B6037A6356B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76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4E7804AF-371E-45A8-85BB-86F3B0F6B3A3}" type="datetimeFigureOut">
              <a:rPr lang="en-GB" smtClean="0"/>
              <a:pPr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24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ircular Std Book Italic" panose="020B0604020101020102" pitchFamily="34" charset="77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obsoletemedia.org/jacquard-loom-card/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mitpress.mit.edu/celebrating-ada-lovelace/" TargetMode="Externa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icharddavies.io/research/prices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charddavies.io/library" TargetMode="External"/><Relationship Id="rId2" Type="http://schemas.openxmlformats.org/officeDocument/2006/relationships/hyperlink" Target="http://www.richarddavies.io/data-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edO0LP6AlEhgmKYLwMeODvOEGpmbWRbpECI9G_cJoag/edit?gid=0#gid=0" TargetMode="External"/><Relationship Id="rId5" Type="http://schemas.openxmlformats.org/officeDocument/2006/relationships/hyperlink" Target="https://www.dropbox.com/scl/fo/ams96hlc4jjng2wio1s4m/ADVjkJ4GuEo12iFArWSybdc?rlkey=1j4e4ogxptbkyripy71fhs7mv&amp;dl=0" TargetMode="External"/><Relationship Id="rId4" Type="http://schemas.openxmlformats.org/officeDocument/2006/relationships/hyperlink" Target="https://docs.google.com/spreadsheets/d/1edO0LP6AlEhgmKYLwMeODvOEGpmbWRbpECI9G_cJoag/edit?usp=sharing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edO0LP6AlEhgmKYLwMeODvOEGpmbWRbpECI9G_cJoag/edit?gid=0#gid=0" TargetMode="External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Control in data science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 | Loops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 practical terms during a career in data you are going to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make daily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use two particular examples of these general ideas.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else</a:t>
            </a: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Test some condition in your data. Based on the results of this test, take a number of different actions. </a:t>
            </a:r>
            <a:endParaRPr lang="en-GB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Loops. 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Do the same thing to many pieces of data, many variables, many data sets. Or do the same thing on a number of different days.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These can be combined all possible ways. 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An if statement inside an if (AKA “nested”)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 loop withing a loop.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inside a loop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 inside an if. 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9901037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Joseph Marie Jacquard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origins of programming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D9813-56D2-A58D-931E-E762FAC5E89D}"/>
              </a:ext>
            </a:extLst>
          </p:cNvPr>
          <p:cNvSpPr txBox="1"/>
          <p:nvPr/>
        </p:nvSpPr>
        <p:spPr>
          <a:xfrm>
            <a:off x="474233" y="1713297"/>
            <a:ext cx="6853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Jacquard (1752-1834) was a French merchant, weaver, and inventor.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From his base in Lyon – which he defended on the side of the revolutionaries during the French revolution – he developed the Jacquard machine.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It was the first programmable loom.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C8C3D9-4E65-3240-A68C-A9D5DA64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78" y="1422964"/>
            <a:ext cx="3799251" cy="49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AB838-876A-AC9B-0B48-6769E8111788}"/>
              </a:ext>
            </a:extLst>
          </p:cNvPr>
          <p:cNvSpPr txBox="1"/>
          <p:nvPr/>
        </p:nvSpPr>
        <p:spPr>
          <a:xfrm>
            <a:off x="474232" y="4336692"/>
            <a:ext cx="666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Though unpopular with textile workers, whose labour it automated, the loom would spread across France, and eventually the industrialising world.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0C9A0-6540-98EF-50DD-769E58914F55}"/>
              </a:ext>
            </a:extLst>
          </p:cNvPr>
          <p:cNvSpPr txBox="1"/>
          <p:nvPr/>
        </p:nvSpPr>
        <p:spPr>
          <a:xfrm>
            <a:off x="7747103" y="6394894"/>
            <a:ext cx="349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Jacquard</a:t>
            </a:r>
          </a:p>
        </p:txBody>
      </p:sp>
    </p:spTree>
    <p:extLst>
      <p:ext uri="{BB962C8B-B14F-4D97-AF65-F5344CB8AC3E}">
        <p14:creationId xmlns:p14="http://schemas.microsoft.com/office/powerpoint/2010/main" val="337095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Jaquard’s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Machine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origins of programming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E2AEF-EC62-9DB8-2E92-C33E6329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68" y="1439918"/>
            <a:ext cx="3159384" cy="4682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D9813-56D2-A58D-931E-E762FAC5E89D}"/>
              </a:ext>
            </a:extLst>
          </p:cNvPr>
          <p:cNvSpPr txBox="1"/>
          <p:nvPr/>
        </p:nvSpPr>
        <p:spPr>
          <a:xfrm>
            <a:off x="421917" y="1507462"/>
            <a:ext cx="685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Invented by Jacquard in 1804, the loom revolutionised textile production. It used punch cards to automate complex patterns.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rown box with holes on it&#10;&#10;Description automatically generated">
            <a:extLst>
              <a:ext uri="{FF2B5EF4-FFF2-40B4-BE49-F238E27FC236}">
                <a16:creationId xmlns:a16="http://schemas.microsoft.com/office/drawing/2014/main" id="{B548D326-446A-4596-914F-9FF2CFDBD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82" y="2553042"/>
            <a:ext cx="3032099" cy="1577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FC890-7E07-A2E1-9CA2-26E6D1418B96}"/>
              </a:ext>
            </a:extLst>
          </p:cNvPr>
          <p:cNvSpPr txBox="1"/>
          <p:nvPr/>
        </p:nvSpPr>
        <p:spPr>
          <a:xfrm>
            <a:off x="474233" y="4492392"/>
            <a:ext cx="6601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This was a revolutionary change – it could be reprogrammed just by punching holes into a card.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It was not a computer itself but the innovation of the loom’s binary system laid the groundwork for programmable computers.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8AAF75DC-7C1F-6652-E247-A55D1352B1D1}"/>
              </a:ext>
            </a:extLst>
          </p:cNvPr>
          <p:cNvSpPr txBox="1"/>
          <p:nvPr/>
        </p:nvSpPr>
        <p:spPr>
          <a:xfrm rot="20979693">
            <a:off x="2232357" y="3796609"/>
            <a:ext cx="227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(Museum of Obsolete Media)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5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Charles Babbage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father of computing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412DEED7-5C93-CD60-3100-53E09C96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78" y="2440679"/>
            <a:ext cx="1944762" cy="25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6DB87D4-64C5-A24C-B54A-A415AB7A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11" y="2506580"/>
            <a:ext cx="1944762" cy="25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6E698B-8FD3-1CF5-6FED-2085BC08079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27873" y="3779877"/>
            <a:ext cx="2235905" cy="0"/>
          </a:xfrm>
          <a:prstGeom prst="straightConnector1">
            <a:avLst/>
          </a:prstGeom>
          <a:ln w="3810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57457B-63D9-3A37-B038-E924387B44ED}"/>
              </a:ext>
            </a:extLst>
          </p:cNvPr>
          <p:cNvSpPr txBox="1"/>
          <p:nvPr/>
        </p:nvSpPr>
        <p:spPr>
          <a:xfrm>
            <a:off x="4880111" y="3060980"/>
            <a:ext cx="167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Punch card programming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0D2DB-9A0D-EBDA-3F99-34EDFE350943}"/>
              </a:ext>
            </a:extLst>
          </p:cNvPr>
          <p:cNvSpPr txBox="1"/>
          <p:nvPr/>
        </p:nvSpPr>
        <p:spPr>
          <a:xfrm>
            <a:off x="474233" y="1616363"/>
            <a:ext cx="109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Jacquard’s programmable loom would inspire an Englishman, Charles Babbage (1791-1871).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Babbage was a polymath - mathematician, philosopher, engineer – who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designed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the first computer.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D6EE7-4DDC-DDC6-82CF-E94E4D029B9C}"/>
              </a:ext>
            </a:extLst>
          </p:cNvPr>
          <p:cNvSpPr txBox="1"/>
          <p:nvPr/>
        </p:nvSpPr>
        <p:spPr>
          <a:xfrm>
            <a:off x="2900188" y="5851460"/>
            <a:ext cx="60991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“the Analytical Engine weaves algebraical patterns just as the Jacquard loom weaves flowers and leaves”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Ada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Lovelace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0B5464-2174-F0A3-4AEC-18929FE1ED00}"/>
              </a:ext>
            </a:extLst>
          </p:cNvPr>
          <p:cNvSpPr txBox="1"/>
          <p:nvPr/>
        </p:nvSpPr>
        <p:spPr>
          <a:xfrm>
            <a:off x="2717324" y="5053174"/>
            <a:ext cx="1676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Jacquard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Programmable Loom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669AC-0365-A157-0796-F521F47E2EF5}"/>
              </a:ext>
            </a:extLst>
          </p:cNvPr>
          <p:cNvSpPr txBox="1"/>
          <p:nvPr/>
        </p:nvSpPr>
        <p:spPr>
          <a:xfrm>
            <a:off x="6897990" y="5053174"/>
            <a:ext cx="1810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Babbage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First computer design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1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Charles Babbage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 machines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DB0AC-CFBE-536C-4320-923B1DEE6193}"/>
              </a:ext>
            </a:extLst>
          </p:cNvPr>
          <p:cNvSpPr txBox="1"/>
          <p:nvPr/>
        </p:nvSpPr>
        <p:spPr>
          <a:xfrm>
            <a:off x="474233" y="1713297"/>
            <a:ext cx="1007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Charles Babbage, the “father of computing,” designed the Difference Engine and Analytical Engine to automate calculations.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480CF-E110-1492-89DC-730D9C70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221" y="2264958"/>
            <a:ext cx="4075879" cy="40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3D12A-0BA4-7628-3602-EDC32B8BA723}"/>
              </a:ext>
            </a:extLst>
          </p:cNvPr>
          <p:cNvSpPr txBox="1"/>
          <p:nvPr/>
        </p:nvSpPr>
        <p:spPr>
          <a:xfrm>
            <a:off x="474233" y="2703868"/>
            <a:ext cx="6764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Difference Engine.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 mechanical calculator that automates calculations with finite differences, using repeated addition in place of multiplication or division. </a:t>
            </a:r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529F2-B594-8C9A-83B6-82F4D2DF9F03}"/>
              </a:ext>
            </a:extLst>
          </p:cNvPr>
          <p:cNvSpPr txBox="1"/>
          <p:nvPr/>
        </p:nvSpPr>
        <p:spPr>
          <a:xfrm>
            <a:off x="461533" y="3888567"/>
            <a:ext cx="6764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Analytical Engine.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 general-purpose computing machine concept. It featured punched cards for programming, memory (store) and processing (Mill) units. It would execute conditional operations.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D046E-0275-1FFE-7072-8BBCE2D98BFA}"/>
              </a:ext>
            </a:extLst>
          </p:cNvPr>
          <p:cNvSpPr txBox="1"/>
          <p:nvPr/>
        </p:nvSpPr>
        <p:spPr>
          <a:xfrm>
            <a:off x="461533" y="5196450"/>
            <a:ext cx="6891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analytical engine introduced the tools we use today: loops and conditionals, among others. If it were constructed in Babbage’s lifetime, it would have been the first computer.</a:t>
            </a:r>
          </a:p>
        </p:txBody>
      </p:sp>
    </p:spTree>
    <p:extLst>
      <p:ext uri="{BB962C8B-B14F-4D97-AF65-F5344CB8AC3E}">
        <p14:creationId xmlns:p14="http://schemas.microsoft.com/office/powerpoint/2010/main" val="284855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1110985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Ada Lovelace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English mathematician and writer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69FB08-B8B8-FE8A-95AB-FD70D7C9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4" y="1754149"/>
            <a:ext cx="2850737" cy="40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0A0D-3D3B-1E3C-7CB5-344B58938F32}"/>
              </a:ext>
            </a:extLst>
          </p:cNvPr>
          <p:cNvSpPr txBox="1"/>
          <p:nvPr/>
        </p:nvSpPr>
        <p:spPr>
          <a:xfrm>
            <a:off x="332263" y="5849654"/>
            <a:ext cx="3134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Augusta Ada King, Countess of Lovelace. 1815-1852</a:t>
            </a:r>
            <a:endParaRPr lang="en-GB" sz="14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06A54-7005-3771-B83C-3B795D3CEFED}"/>
              </a:ext>
            </a:extLst>
          </p:cNvPr>
          <p:cNvSpPr txBox="1"/>
          <p:nvPr/>
        </p:nvSpPr>
        <p:spPr>
          <a:xfrm>
            <a:off x="4019099" y="1754149"/>
            <a:ext cx="6764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Aged sixteen Ada met Charles Babbage and corresponded about Babbage’s Difference Engine and The Analytical Engine.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Translated an article by an Italian engineer (Luigi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Menabrea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) on Babbage’s Analytical Engine to English. The translation took 9 months. An appendix with commentary was three times as long as the translation. The translated notes and commentary were published in 1943.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Ada recognised the ability of Babbage’s Analytical Engine to carry out complex sequences of mathematical operation. The notes include an example of how to calculate Bernoulli numbers – this is regarded as the first computer program.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International Ada Lovelace Day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 second Tuesday of October. Celebrates the contributions of women in STEM.</a:t>
            </a:r>
            <a:endParaRPr lang="en-GB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6DE07-96A2-89A8-0F3B-A4D0BCE429DB}"/>
              </a:ext>
            </a:extLst>
          </p:cNvPr>
          <p:cNvSpPr txBox="1"/>
          <p:nvPr/>
        </p:nvSpPr>
        <p:spPr>
          <a:xfrm>
            <a:off x="4019099" y="6318360"/>
            <a:ext cx="65802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Taylor, R. (Ed.). (1843). Scientific Memoirs, Selected from the Transactions of Foreign Academies of Science and Learned Societies, and from Foreign Journals (Vol. 3, pp. 660–702). R. and J. E. Taylor.</a:t>
            </a:r>
          </a:p>
        </p:txBody>
      </p:sp>
    </p:spTree>
    <p:extLst>
      <p:ext uri="{BB962C8B-B14F-4D97-AF65-F5344CB8AC3E}">
        <p14:creationId xmlns:p14="http://schemas.microsoft.com/office/powerpoint/2010/main" val="392234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Ada Lovelace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first programmer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412DEED7-5C93-CD60-3100-53E09C96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05" y="2352143"/>
            <a:ext cx="1944762" cy="25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6DB87D4-64C5-A24C-B54A-A415AB7A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" y="2418044"/>
            <a:ext cx="1944762" cy="25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6E698B-8FD3-1CF5-6FED-2085BC08079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667900" y="3691341"/>
            <a:ext cx="2235905" cy="0"/>
          </a:xfrm>
          <a:prstGeom prst="straightConnector1">
            <a:avLst/>
          </a:prstGeom>
          <a:ln w="3810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57457B-63D9-3A37-B038-E924387B44ED}"/>
              </a:ext>
            </a:extLst>
          </p:cNvPr>
          <p:cNvSpPr txBox="1"/>
          <p:nvPr/>
        </p:nvSpPr>
        <p:spPr>
          <a:xfrm>
            <a:off x="3020138" y="2972444"/>
            <a:ext cx="167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Punch card programming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0D2DB-9A0D-EBDA-3F99-34EDFE350943}"/>
              </a:ext>
            </a:extLst>
          </p:cNvPr>
          <p:cNvSpPr txBox="1"/>
          <p:nvPr/>
        </p:nvSpPr>
        <p:spPr>
          <a:xfrm>
            <a:off x="474233" y="1616363"/>
            <a:ext cx="109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 correspondence with Babbage, Ada Lovelace (1815-1852) would program the first algorithm for the analytical machine, an algorithm to compute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Bernoulli numbers.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0B5464-2174-F0A3-4AEC-18929FE1ED00}"/>
              </a:ext>
            </a:extLst>
          </p:cNvPr>
          <p:cNvSpPr txBox="1"/>
          <p:nvPr/>
        </p:nvSpPr>
        <p:spPr>
          <a:xfrm>
            <a:off x="857351" y="4964638"/>
            <a:ext cx="1676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Jacquard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Programmable Loom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669AC-0365-A157-0796-F521F47E2EF5}"/>
              </a:ext>
            </a:extLst>
          </p:cNvPr>
          <p:cNvSpPr txBox="1"/>
          <p:nvPr/>
        </p:nvSpPr>
        <p:spPr>
          <a:xfrm>
            <a:off x="5038017" y="4964638"/>
            <a:ext cx="1810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Babbage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First computer design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Augusta Ada King, Countess of Lovelace, daguerrotype portrait circa 1843">
            <a:extLst>
              <a:ext uri="{FF2B5EF4-FFF2-40B4-BE49-F238E27FC236}">
                <a16:creationId xmlns:a16="http://schemas.microsoft.com/office/drawing/2014/main" id="{4D7200F0-18DB-B153-3066-B530ED92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83" y="2312527"/>
            <a:ext cx="2051897" cy="26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9E50524-69BE-6F82-435E-3BC544B74E7A}"/>
              </a:ext>
            </a:extLst>
          </p:cNvPr>
          <p:cNvCxnSpPr>
            <a:cxnSpLocks/>
          </p:cNvCxnSpPr>
          <p:nvPr/>
        </p:nvCxnSpPr>
        <p:spPr>
          <a:xfrm flipH="1">
            <a:off x="6848566" y="3693909"/>
            <a:ext cx="1838234" cy="0"/>
          </a:xfrm>
          <a:prstGeom prst="straightConnector1">
            <a:avLst/>
          </a:prstGeom>
          <a:ln w="3810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90307B-CCD2-110E-03B4-1F675EF3D387}"/>
              </a:ext>
            </a:extLst>
          </p:cNvPr>
          <p:cNvSpPr txBox="1"/>
          <p:nvPr/>
        </p:nvSpPr>
        <p:spPr>
          <a:xfrm>
            <a:off x="6971657" y="3045010"/>
            <a:ext cx="167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Bernoulli sequence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F009A-3DC2-7FB3-5AE7-BE23C336E4D0}"/>
              </a:ext>
            </a:extLst>
          </p:cNvPr>
          <p:cNvSpPr txBox="1"/>
          <p:nvPr/>
        </p:nvSpPr>
        <p:spPr>
          <a:xfrm>
            <a:off x="8891756" y="4964638"/>
            <a:ext cx="1810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Lovelace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first programmer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9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rcular Std Book Italic" panose="020B0604020101020102" pitchFamily="34" charset="77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9C9301-1644-44B8-DD54-01D98FEBA336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6467171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London tour </a:t>
            </a:r>
            <a:r>
              <a:rPr lang="en-GB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IV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lang="en-GB" sz="1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Charles Babbage.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Plaque on Larcom Street. 50 min walk.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AD8C1DB0-E7E8-F0B0-A408-9E4CCE98C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2241388"/>
            <a:ext cx="3785738" cy="4323068"/>
          </a:xfrm>
          <a:prstGeom prst="rect">
            <a:avLst/>
          </a:prstGeom>
        </p:spPr>
      </p:pic>
      <p:pic>
        <p:nvPicPr>
          <p:cNvPr id="3074" name="Picture 2" descr="Charles Babbage - Wikipedia">
            <a:extLst>
              <a:ext uri="{FF2B5EF4-FFF2-40B4-BE49-F238E27FC236}">
                <a16:creationId xmlns:a16="http://schemas.microsoft.com/office/drawing/2014/main" id="{3FB46DEE-D7CB-BF8E-02C8-236C4743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28" y="2264958"/>
            <a:ext cx="2315493" cy="30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7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364AC-24BF-7FF0-57BA-57950BAC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288283A0-FA58-ADD3-7A76-25B25D41AF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rcular Std Book Italic" panose="020B0604020101020102" pitchFamily="34" charset="77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FF683-8ECD-9B0F-4292-E2E27A872673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6467171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London tour V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lang="en-GB" sz="1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Ada Lovelace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Blue plaque St James Sq. 26m walk.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9051511-5C5E-7037-DAC6-D15767AD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" y="4004055"/>
            <a:ext cx="4319238" cy="2590186"/>
          </a:xfrm>
          <a:prstGeom prst="rect">
            <a:avLst/>
          </a:prstGeom>
        </p:spPr>
      </p:pic>
      <p:pic>
        <p:nvPicPr>
          <p:cNvPr id="2050" name="Picture 2" descr="12 St James's Square, London">
            <a:extLst>
              <a:ext uri="{FF2B5EF4-FFF2-40B4-BE49-F238E27FC236}">
                <a16:creationId xmlns:a16="http://schemas.microsoft.com/office/drawing/2014/main" id="{9BC34C23-1887-0996-256E-979B8A39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25" y="1503693"/>
            <a:ext cx="4549746" cy="36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97384AD-92F4-1688-538A-5D2433625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3" y="1674179"/>
            <a:ext cx="1545635" cy="222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42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History: ENIAC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first computer – conditionals and loops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26" name="Picture 2" descr="ENIAC and its women programmers">
            <a:extLst>
              <a:ext uri="{FF2B5EF4-FFF2-40B4-BE49-F238E27FC236}">
                <a16:creationId xmlns:a16="http://schemas.microsoft.com/office/drawing/2014/main" id="{AE122EE7-1774-AA6A-FCB1-045C204F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616363"/>
            <a:ext cx="6953250" cy="47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1A8F3-6F29-8ADA-461E-738CEFCF7F9E}"/>
              </a:ext>
            </a:extLst>
          </p:cNvPr>
          <p:cNvSpPr txBox="1"/>
          <p:nvPr/>
        </p:nvSpPr>
        <p:spPr>
          <a:xfrm>
            <a:off x="7769543" y="5419070"/>
            <a:ext cx="3134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https://penntoday.upenn.edu/news/worlds-first-general-purpose-computer-turns-75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0D35C-3C69-5E8B-67EC-212092CD8FDB}"/>
              </a:ext>
            </a:extLst>
          </p:cNvPr>
          <p:cNvSpPr txBox="1"/>
          <p:nvPr/>
        </p:nvSpPr>
        <p:spPr>
          <a:xfrm>
            <a:off x="7769542" y="1614637"/>
            <a:ext cx="4079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</a:t>
            </a:r>
            <a:r>
              <a:rPr lang="en-GB" sz="18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lectronic </a:t>
            </a:r>
            <a:r>
              <a:rPr lang="en-GB" sz="18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N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umerical </a:t>
            </a:r>
            <a:r>
              <a:rPr lang="en-GB" sz="18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ntegrator </a:t>
            </a:r>
            <a:r>
              <a:rPr lang="en-GB" sz="18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nd </a:t>
            </a:r>
            <a:r>
              <a:rPr lang="en-GB" sz="18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omputer was the first general purpose computer.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Completed in 1945, at University of Pennsylvania's Moore School of Engineering.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It was programmable, electronic and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</a:t>
            </a: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uring complete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51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0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Automated Data Visualisation for Policymaking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3410B-C215-43B3-9035-4962C3113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461"/>
            <a:ext cx="8033982" cy="993469"/>
          </a:xfrm>
        </p:spPr>
        <p:txBody>
          <a:bodyPr>
            <a:normAutofit fontScale="85000" lnSpcReduction="20000"/>
          </a:bodyPr>
          <a:lstStyle/>
          <a:p>
            <a:pPr algn="l"/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Session 5</a:t>
            </a:r>
          </a:p>
          <a:p>
            <a:pPr algn="l"/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Autumn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1" y="22609"/>
            <a:ext cx="4303059" cy="68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/UsefulCharts - Language Family Tree">
            <a:extLst>
              <a:ext uri="{FF2B5EF4-FFF2-40B4-BE49-F238E27FC236}">
                <a16:creationId xmlns:a16="http://schemas.microsoft.com/office/drawing/2014/main" id="{C31DC445-58AA-E5B0-97D4-3E9867F4B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7" y="0"/>
            <a:ext cx="5059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6B768-24D3-F428-43A9-4E0C044F151B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many in the room?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2A1E2-7148-864B-B806-DF92783C2C61}"/>
              </a:ext>
            </a:extLst>
          </p:cNvPr>
          <p:cNvSpPr txBox="1"/>
          <p:nvPr/>
        </p:nvSpPr>
        <p:spPr>
          <a:xfrm>
            <a:off x="474234" y="1700940"/>
            <a:ext cx="5741215" cy="457629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Approximately 7,000 spoken languages globall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y.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Languages are grouped into families based on common ancestral roots.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largest family is Indo-European, covering languages spoken by over 3 billion people, e.g. English, Spanish, Hindi etc.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Languages evolve. Latin developed into entirely new languages (e.g., Italian, French, Spanish).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Around 40% of languages are considered endangered. Most are spoken by fewer than 10,000 people.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80B00-8E9E-C44E-C169-EE6F4FDC9730}"/>
              </a:ext>
            </a:extLst>
          </p:cNvPr>
          <p:cNvSpPr txBox="1"/>
          <p:nvPr/>
        </p:nvSpPr>
        <p:spPr>
          <a:xfrm>
            <a:off x="474235" y="6227804"/>
            <a:ext cx="6284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Austin, P. K., &amp; </a:t>
            </a:r>
            <a:r>
              <a:rPr lang="en-GB" sz="105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Sallabank</a:t>
            </a:r>
            <a:r>
              <a:rPr lang="en-GB" sz="105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J. (Eds.). (2011). The Cambridge Handbook of Endangered Languages. Cambridge: Cambridge University Press.</a:t>
            </a:r>
          </a:p>
          <a:p>
            <a:endParaRPr lang="en-GB" sz="105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sz="105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1BA07D-CDC3-5524-FD11-232CF4BE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" y="80011"/>
            <a:ext cx="9486901" cy="61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23A8E-E26A-D066-F36B-BA589F72D9E0}"/>
              </a:ext>
            </a:extLst>
          </p:cNvPr>
          <p:cNvSpPr txBox="1"/>
          <p:nvPr/>
        </p:nvSpPr>
        <p:spPr>
          <a:xfrm>
            <a:off x="88582" y="6383657"/>
            <a:ext cx="9486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https://www.theguardian.com/education/gallery/2015/jan/23/a-language-family-tree-in-pictures</a:t>
            </a:r>
          </a:p>
        </p:txBody>
      </p:sp>
    </p:spTree>
    <p:extLst>
      <p:ext uri="{BB962C8B-B14F-4D97-AF65-F5344CB8AC3E}">
        <p14:creationId xmlns:p14="http://schemas.microsoft.com/office/powerpoint/2010/main" val="86979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Five?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5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Three?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Most high-level languages have loops that you will be able to understand.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5019016"/>
            <a:ext cx="3515289" cy="80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565" y="2060295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PHP - Wikipedia">
            <a:extLst>
              <a:ext uri="{FF2B5EF4-FFF2-40B4-BE49-F238E27FC236}">
                <a16:creationId xmlns:a16="http://schemas.microsoft.com/office/drawing/2014/main" id="{AB723C0B-DCFE-D34C-4939-B4B2FA56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67" y="3840224"/>
            <a:ext cx="1948708" cy="105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++ - Wikipedia">
            <a:extLst>
              <a:ext uri="{FF2B5EF4-FFF2-40B4-BE49-F238E27FC236}">
                <a16:creationId xmlns:a16="http://schemas.microsoft.com/office/drawing/2014/main" id="{6C8D3965-6539-C29A-7597-DDD90A1A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81" y="3431435"/>
            <a:ext cx="1196674" cy="13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Ruby Used For: Software ...">
            <a:extLst>
              <a:ext uri="{FF2B5EF4-FFF2-40B4-BE49-F238E27FC236}">
                <a16:creationId xmlns:a16="http://schemas.microsoft.com/office/drawing/2014/main" id="{C50CD165-D399-C97C-0C9D-C614356F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56" y="3563667"/>
            <a:ext cx="1698204" cy="8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7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4D3A-32A3-1384-5BAE-451D2E30B313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From code to metal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Many languages, one result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B8257-8890-1396-5D17-CA44CA7F300E}"/>
              </a:ext>
            </a:extLst>
          </p:cNvPr>
          <p:cNvSpPr txBox="1"/>
          <p:nvPr/>
        </p:nvSpPr>
        <p:spPr>
          <a:xfrm>
            <a:off x="474234" y="1664793"/>
            <a:ext cx="106509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Why are languages so similar?</a:t>
            </a: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Every language has the same purpose – to turn abstract instructions into 0s and 1s.</a:t>
            </a: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They just take different routes.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7A2C-2D72-0ED5-F781-201262A695D2}"/>
              </a:ext>
            </a:extLst>
          </p:cNvPr>
          <p:cNvSpPr/>
          <p:nvPr/>
        </p:nvSpPr>
        <p:spPr>
          <a:xfrm>
            <a:off x="8344336" y="3298530"/>
            <a:ext cx="1863970" cy="3093562"/>
          </a:xfrm>
          <a:prstGeom prst="rect">
            <a:avLst/>
          </a:prstGeom>
          <a:solidFill>
            <a:srgbClr val="36B7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Machine code</a:t>
            </a:r>
          </a:p>
          <a:p>
            <a:pPr algn="ctr"/>
            <a:r>
              <a:rPr lang="en-GB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B</a:t>
            </a:r>
            <a:r>
              <a:rPr lang="en-GB" sz="1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asic set of instructions</a:t>
            </a:r>
            <a:br>
              <a:rPr lang="en-GB" sz="1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lang="en-GB" sz="1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e.g. “10110000 00000001”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BBFCC-C270-7ADC-9D4E-77C64E6F5137}"/>
              </a:ext>
            </a:extLst>
          </p:cNvPr>
          <p:cNvSpPr/>
          <p:nvPr/>
        </p:nvSpPr>
        <p:spPr>
          <a:xfrm>
            <a:off x="2224746" y="4125253"/>
            <a:ext cx="1863970" cy="817686"/>
          </a:xfrm>
          <a:prstGeom prst="rect">
            <a:avLst/>
          </a:prstGeom>
          <a:solidFill>
            <a:srgbClr val="36B7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1C369-CC0F-8BF1-1566-C6766B822C1B}"/>
              </a:ext>
            </a:extLst>
          </p:cNvPr>
          <p:cNvSpPr txBox="1"/>
          <p:nvPr/>
        </p:nvSpPr>
        <p:spPr>
          <a:xfrm>
            <a:off x="4164221" y="4451929"/>
            <a:ext cx="41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Compiled into efficient ‘bytecode’ then interpreted when run 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3B75D-92FC-2ECC-4D53-0E404791636A}"/>
              </a:ext>
            </a:extLst>
          </p:cNvPr>
          <p:cNvSpPr/>
          <p:nvPr/>
        </p:nvSpPr>
        <p:spPr>
          <a:xfrm>
            <a:off x="474234" y="3236607"/>
            <a:ext cx="1863970" cy="725793"/>
          </a:xfrm>
          <a:prstGeom prst="rect">
            <a:avLst/>
          </a:prstGeom>
          <a:solidFill>
            <a:srgbClr val="36B7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JavaScript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D63D31-CAFC-9475-03E6-B3AAC1530A9A}"/>
              </a:ext>
            </a:extLst>
          </p:cNvPr>
          <p:cNvCxnSpPr>
            <a:cxnSpLocks/>
          </p:cNvCxnSpPr>
          <p:nvPr/>
        </p:nvCxnSpPr>
        <p:spPr>
          <a:xfrm>
            <a:off x="2338204" y="3429000"/>
            <a:ext cx="6006132" cy="0"/>
          </a:xfrm>
          <a:prstGeom prst="straightConnector1">
            <a:avLst/>
          </a:prstGeom>
          <a:ln w="28575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43557-183D-5A3B-A572-74190C37B642}"/>
              </a:ext>
            </a:extLst>
          </p:cNvPr>
          <p:cNvSpPr txBox="1"/>
          <p:nvPr/>
        </p:nvSpPr>
        <p:spPr>
          <a:xfrm>
            <a:off x="2338204" y="3469639"/>
            <a:ext cx="594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Interpreted by your browser to create bytecode, which is then translated into machine code.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17D6C8-F600-C99B-ABCF-5D283B6CE2E4}"/>
              </a:ext>
            </a:extLst>
          </p:cNvPr>
          <p:cNvSpPr/>
          <p:nvPr/>
        </p:nvSpPr>
        <p:spPr>
          <a:xfrm>
            <a:off x="4087192" y="5203737"/>
            <a:ext cx="585589" cy="817686"/>
          </a:xfrm>
          <a:prstGeom prst="rect">
            <a:avLst/>
          </a:prstGeom>
          <a:solidFill>
            <a:srgbClr val="36B7B4">
              <a:alpha val="60000"/>
            </a:srgbClr>
          </a:solidFill>
          <a:ln>
            <a:solidFill>
              <a:srgbClr val="36B7B4">
                <a:alpha val="3678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lt1">
                    <a:alpha val="60108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1C1E6-649B-FC82-289D-1BBF43281878}"/>
              </a:ext>
            </a:extLst>
          </p:cNvPr>
          <p:cNvSpPr txBox="1"/>
          <p:nvPr/>
        </p:nvSpPr>
        <p:spPr>
          <a:xfrm>
            <a:off x="4572000" y="5592779"/>
            <a:ext cx="356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alpha val="51371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Compiled directly into machine code.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9DE50-F7A6-0124-0718-1F53726EDEC9}"/>
              </a:ext>
            </a:extLst>
          </p:cNvPr>
          <p:cNvCxnSpPr>
            <a:cxnSpLocks/>
          </p:cNvCxnSpPr>
          <p:nvPr/>
        </p:nvCxnSpPr>
        <p:spPr>
          <a:xfrm>
            <a:off x="4672781" y="5461559"/>
            <a:ext cx="3609070" cy="0"/>
          </a:xfrm>
          <a:prstGeom prst="straightConnector1">
            <a:avLst/>
          </a:prstGeom>
          <a:ln w="28575">
            <a:solidFill>
              <a:srgbClr val="36B7B4">
                <a:alpha val="3678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253AE76-248F-43B0-7B57-AFC973937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688" y="4420793"/>
            <a:ext cx="849035" cy="84903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D1E40-036D-67C8-5438-AEC156FF1763}"/>
              </a:ext>
            </a:extLst>
          </p:cNvPr>
          <p:cNvCxnSpPr>
            <a:cxnSpLocks/>
          </p:cNvCxnSpPr>
          <p:nvPr/>
        </p:nvCxnSpPr>
        <p:spPr>
          <a:xfrm>
            <a:off x="4087192" y="4364279"/>
            <a:ext cx="4255620" cy="0"/>
          </a:xfrm>
          <a:prstGeom prst="straightConnector1">
            <a:avLst/>
          </a:prstGeom>
          <a:ln w="28575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306ADB-E3C2-EB2F-3694-4E0F0852883B}"/>
              </a:ext>
            </a:extLst>
          </p:cNvPr>
          <p:cNvSpPr/>
          <p:nvPr/>
        </p:nvSpPr>
        <p:spPr>
          <a:xfrm>
            <a:off x="10324903" y="4718059"/>
            <a:ext cx="513806" cy="254502"/>
          </a:xfrm>
          <a:prstGeom prst="rightArrow">
            <a:avLst/>
          </a:prstGeom>
          <a:solidFill>
            <a:srgbClr val="36B7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DB8B0-B095-50BD-E7B1-B8F7E0528165}"/>
              </a:ext>
            </a:extLst>
          </p:cNvPr>
          <p:cNvSpPr txBox="1"/>
          <p:nvPr/>
        </p:nvSpPr>
        <p:spPr>
          <a:xfrm>
            <a:off x="10809671" y="5282776"/>
            <a:ext cx="104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The CPU</a:t>
            </a:r>
          </a:p>
        </p:txBody>
      </p:sp>
    </p:spTree>
    <p:extLst>
      <p:ext uri="{BB962C8B-B14F-4D97-AF65-F5344CB8AC3E}">
        <p14:creationId xmlns:p14="http://schemas.microsoft.com/office/powerpoint/2010/main" val="2962670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5.2  Conditionals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A fork in the road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73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Code as a tree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966936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IF(</a:t>
            </a:r>
            <a:r>
              <a:rPr lang="en-GB" dirty="0">
                <a:solidFill>
                  <a:srgbClr val="FFC000"/>
                </a:solidFill>
              </a:rPr>
              <a:t>{CONDITION}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00B050"/>
                </a:solidFill>
              </a:rPr>
              <a:t>{VALUE IF TRUE}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EB5C2E"/>
                </a:solidFill>
              </a:rPr>
              <a:t>{VALUE IF FALSE}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Example:</a:t>
            </a:r>
          </a:p>
          <a:p>
            <a:r>
              <a:rPr lang="en-GB" dirty="0">
                <a:solidFill>
                  <a:schemeClr val="bg1"/>
                </a:solidFill>
              </a:rPr>
              <a:t>=if(A1=“Richard”, “Yes”, “No”)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92904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Practical usage: 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cleaning</a:t>
            </a:r>
          </a:p>
          <a:p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have two data sets on countries that you want to match.</a:t>
            </a:r>
          </a:p>
          <a:p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the names are not consistent.</a:t>
            </a:r>
          </a:p>
          <a:p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want to create a column that provides a 1:1 correspondence between the data sets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=if(A1=“Côte d'Ivoire”, “Ivory Coast”, A1)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Categorisation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have data on firm size, measured by number of employees…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want to analyse based on two types, large firms and SMEs..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define SME as anything with up to 250 employees..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=if(A1&gt;250, “Large”, “SME”)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Nearly halfway..</a:t>
            </a:r>
            <a:r>
              <a:rPr lang="en-GB" sz="54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Re- cap, and what’s coming next</a:t>
            </a:r>
            <a:endParaRPr lang="en-GB" i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901207"/>
            <a:ext cx="11445948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W1.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Your Live Site.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HTML, CSS, JavaScript. GitHub and embedding.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W2.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Data debating – chart design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Raw files, editing data. String and date functions.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W3.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Language of Data. 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Why visualisation is vital in policy. Manipulating data with Python.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W4.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Data. 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Collection, storage and biases. “Tidy” data storage. Data access. APIs. Scraping with Python.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W5. </a:t>
            </a:r>
            <a:r>
              <a:rPr lang="en-GB" sz="23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Programming. 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Control structures. Loops and conditionals. Combining APIs with loops in Python. </a:t>
            </a:r>
          </a:p>
          <a:p>
            <a:pPr>
              <a:lnSpc>
                <a:spcPct val="150000"/>
              </a:lnSpc>
            </a:pPr>
            <a:r>
              <a:rPr lang="en-GB" sz="2300" i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W6. Break. No classes. No homework. Tip: Complete all your portfolio work and start on project.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W7.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Maps. 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Cartography history. Projections. Base maps. Putting data on maps.</a:t>
            </a:r>
            <a:endParaRPr lang="en-GB" sz="23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W8.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Advanced analytics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 Transforming data. Investigating relationships.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W9.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Big data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Challenges with scale. A big data cookbook.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W10.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Machine Learning</a:t>
            </a: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History. Regressions and classification. Clustering and dimensionality reduction.</a:t>
            </a:r>
            <a:endParaRPr lang="en-GB" sz="23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W11. </a:t>
            </a:r>
            <a:r>
              <a:rPr lang="en-GB" sz="23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Large Language Models</a:t>
            </a:r>
            <a:r>
              <a:rPr lang="en-GB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Gathering, cleaning, visualising data.  Auditing output.</a:t>
            </a: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9229836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– what does equal mean?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 | Python | 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A226F-6F20-EF13-6EBB-E4806DF9CC71}"/>
              </a:ext>
            </a:extLst>
          </p:cNvPr>
          <p:cNvSpPr txBox="1">
            <a:spLocks/>
          </p:cNvSpPr>
          <p:nvPr/>
        </p:nvSpPr>
        <p:spPr>
          <a:xfrm>
            <a:off x="3291496" y="2674592"/>
            <a:ext cx="4675214" cy="36631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=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==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===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98C9C-17F4-9CE8-DC8B-64947E2041A9}"/>
              </a:ext>
            </a:extLst>
          </p:cNvPr>
          <p:cNvSpPr txBox="1"/>
          <p:nvPr/>
        </p:nvSpPr>
        <p:spPr>
          <a:xfrm>
            <a:off x="6709410" y="2103105"/>
            <a:ext cx="13901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en-GB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62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39379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=, == and ===</a:t>
            </a:r>
            <a:endParaRPr lang="en-GB" sz="4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Three uses of equals signs: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 | JS | Python</a:t>
            </a:r>
          </a:p>
          <a:p>
            <a:pPr algn="l"/>
            <a:endParaRPr lang="en-GB" sz="16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16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=   </a:t>
            </a:r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Assigns value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i.e. it makes the thing on the left equal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== </a:t>
            </a:r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Tests value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 It checks whether the thing on the left is equal to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=== </a:t>
            </a:r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Tests value </a:t>
            </a:r>
            <a:r>
              <a:rPr lang="en-GB" sz="2400" u="sng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and</a:t>
            </a:r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type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Is the thing on the left the same value and the same type (number, word, etc) as the thing on the right (</a:t>
            </a:r>
            <a:r>
              <a:rPr lang="en-GB" sz="2400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only in JavaScript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4172022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9229836" cy="1540514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– what does equal mean?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 | Python | 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98699F-7829-14C3-C654-519218C49142}"/>
              </a:ext>
            </a:extLst>
          </p:cNvPr>
          <p:cNvSpPr txBox="1">
            <a:spLocks/>
          </p:cNvSpPr>
          <p:nvPr/>
        </p:nvSpPr>
        <p:spPr>
          <a:xfrm>
            <a:off x="629116" y="2264958"/>
            <a:ext cx="10732304" cy="284425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Joe = President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Joe == President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Joe === President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0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115812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D8C23-691D-4EA3-8F73-000D3866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" y="2315709"/>
            <a:ext cx="9456835" cy="3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6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1124878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0ADA1-FA06-4B6E-B664-42B12F620D0F}"/>
              </a:ext>
            </a:extLst>
          </p:cNvPr>
          <p:cNvSpPr txBox="1"/>
          <p:nvPr/>
        </p:nvSpPr>
        <p:spPr>
          <a:xfrm>
            <a:off x="565674" y="1714500"/>
            <a:ext cx="1074341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Simple if: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#Code to run if true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#Can be more than one line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else: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true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 is FALSE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Elif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CONDITION_A: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conditionA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CONDITION_B: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conditionB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BOTH conditions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32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1124878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Example: how big are firms in our dataset?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firm1 =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firm2 =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Comparing values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firm2: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has more employees than Firm 2"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2 has more employees than Firm 1"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Assessing size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249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large"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an SME"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616363"/>
            <a:ext cx="961845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//Simple if condition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Add code here--can be many lines, to run if the condition is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If the condition is FALSE then nothing happens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 else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//If-elif-else: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conditionA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conditionB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conditionB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BOTH conditionA and conditionB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 does not officially support conditionals.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But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there is a way we can make CSS react in different ways in different situations?  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Media Queries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(@media)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allow you to change the look based on screen size: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With these you are saying: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the screen size is {CONDITION} then do this {ACTION}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So CSS does allow conditionals.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CAC77-8622-CE4F-9395-27F5BB0A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082B094E-F5BA-657A-DACC-90C3E7025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A4AE3D-757B-9B04-29D6-64A800F0852F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Ternary operators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E862F-2C34-4521-EEC8-11C6AC792A6E}"/>
              </a:ext>
            </a:extLst>
          </p:cNvPr>
          <p:cNvSpPr txBox="1"/>
          <p:nvPr/>
        </p:nvSpPr>
        <p:spPr>
          <a:xfrm>
            <a:off x="474234" y="1582340"/>
            <a:ext cx="113359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Ternary operators are shorthand for simple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statements.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Allows us to create concise expressions that evaluate to one of two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condition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expression_if_true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expression_if_false</a:t>
            </a:r>
            <a:endParaRPr lang="en-GB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	</a:t>
            </a: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(Vega-Lite) 	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“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datum.age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&gt;= 18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‘adult’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‘child’”</a:t>
            </a: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(JavaScript)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	let result = age &gt;= 18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'Adult'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'Child’;</a:t>
            </a: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(Python)		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result = 'Adult' if age &gt;= 18 else 'Child’</a:t>
            </a: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(R)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		result &lt;- 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ifelse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(age &gt;= 18, 'Adult', 'Child')</a:t>
            </a: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5DD96-242B-A470-6109-C1A0381BF2F5}"/>
              </a:ext>
            </a:extLst>
          </p:cNvPr>
          <p:cNvSpPr txBox="1"/>
          <p:nvPr/>
        </p:nvSpPr>
        <p:spPr>
          <a:xfrm>
            <a:off x="7322885" y="748904"/>
            <a:ext cx="4738485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“transform”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200" dirty="0">
                <a:solidFill>
                  <a:srgbClr val="9CDCFE"/>
                </a:solidFill>
                <a:latin typeface="Menlo" panose="020B0609030804020204" pitchFamily="49" charset="0"/>
              </a:rPr>
              <a:t>“calculate”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GB" sz="12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datum.value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&gt;= 0 ? </a:t>
            </a:r>
            <a:r>
              <a:rPr lang="en-GB" sz="12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positive’ : ’negative’"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200" dirty="0">
                <a:solidFill>
                  <a:srgbClr val="9CDCFE"/>
                </a:solidFill>
                <a:latin typeface="Menlo" panose="020B0609030804020204" pitchFamily="49" charset="0"/>
              </a:rPr>
              <a:t>“as”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GB" sz="12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”sign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0528-4539-44DD-F39B-F97F8228BD4F}"/>
              </a:ext>
            </a:extLst>
          </p:cNvPr>
          <p:cNvSpPr txBox="1"/>
          <p:nvPr/>
        </p:nvSpPr>
        <p:spPr>
          <a:xfrm>
            <a:off x="7322886" y="266164"/>
            <a:ext cx="4738485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”expr"</a:t>
            </a:r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datum.country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== ‘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gbr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 ? </a:t>
            </a:r>
            <a:r>
              <a:rPr lang="en-GB" sz="12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red’ : ’blue’"</a:t>
            </a:r>
            <a:endParaRPr lang="en-GB" sz="1200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9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Examples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Why are conditionals so useful?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198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Week 7</a:t>
            </a:r>
            <a:r>
              <a:rPr lang="en-GB" sz="54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After the break</a:t>
            </a:r>
            <a:endParaRPr lang="en-GB" i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E4674-45B8-839B-C464-F0AEC62DA9A3}"/>
              </a:ext>
            </a:extLst>
          </p:cNvPr>
          <p:cNvSpPr txBox="1"/>
          <p:nvPr/>
        </p:nvSpPr>
        <p:spPr>
          <a:xfrm>
            <a:off x="584127" y="1553012"/>
            <a:ext cx="11083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Cartography history. Projections. Base maps. Putting your data on maps.</a:t>
            </a:r>
            <a:endParaRPr lang="en-GB" sz="18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3AB883-191C-0B39-A195-7A4E21A15FC4}"/>
              </a:ext>
            </a:extLst>
          </p:cNvPr>
          <p:cNvGrpSpPr/>
          <p:nvPr/>
        </p:nvGrpSpPr>
        <p:grpSpPr>
          <a:xfrm>
            <a:off x="484873" y="2878575"/>
            <a:ext cx="11182597" cy="3509940"/>
            <a:chOff x="584126" y="2233084"/>
            <a:chExt cx="12843161" cy="4031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94C8F1-919C-0066-E01A-8AB9F53B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126" y="2233084"/>
              <a:ext cx="3312517" cy="40311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B82A5D-5C69-0946-F493-6C7D034A9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5246" y="2233084"/>
              <a:ext cx="3414888" cy="40311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831422-5EF8-B024-8DDE-E4ECBE848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134" y="2233084"/>
              <a:ext cx="6167153" cy="403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68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44742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Cleaning.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5BA2-E898-0691-4BAC-417348FA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8" y="2159695"/>
            <a:ext cx="10339137" cy="445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C73CC-050E-120D-CAAD-CAFD33AAAD41}"/>
              </a:ext>
            </a:extLst>
          </p:cNvPr>
          <p:cNvSpPr txBox="1"/>
          <p:nvPr/>
        </p:nvSpPr>
        <p:spPr>
          <a:xfrm>
            <a:off x="582518" y="170429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https://dmo.gov.uk/data/gilt-market/gilts-in-issue/</a:t>
            </a:r>
          </a:p>
        </p:txBody>
      </p:sp>
    </p:spTree>
    <p:extLst>
      <p:ext uri="{BB962C8B-B14F-4D97-AF65-F5344CB8AC3E}">
        <p14:creationId xmlns:p14="http://schemas.microsoft.com/office/powerpoint/2010/main" val="472939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UK Gilt Market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 would you clean this data?</a:t>
            </a:r>
            <a:endParaRPr lang="en-GB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8B43E7-8EB0-715F-0CB9-EF8D1064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357943"/>
              </p:ext>
            </p:extLst>
          </p:nvPr>
        </p:nvGraphicFramePr>
        <p:xfrm>
          <a:off x="586740" y="1712183"/>
          <a:ext cx="5715000" cy="5052060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348418805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6749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0¾%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111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2¼%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699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5% Treasury Stock 2025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709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 5/8% Treasury Gilt 2028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0966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6% Treasury Stock 2028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1845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0¼% Treasury Gilt 2031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73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1% Treasury Gilt 2032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1173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4¼% Treasury Stock 2032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978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7/8% Green Gilt 2033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19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4½% Treasury Gilt 2034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7256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 1/8% Treasury Gilt 2073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883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Index-linked Treasury Gilt 2046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7593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0¾% Index-linked Treasury Gilt 2047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5955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Index-linked Treasury Gilt 2048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3761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0½% Index-linked Treasury Gilt 2050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4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 1/8% Index-linked Treasury Stock 2030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4123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2% Index-linked Treasury Stock 2035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2625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5A1845-FB20-6B1B-B039-D81C68172EB5}"/>
              </a:ext>
            </a:extLst>
          </p:cNvPr>
          <p:cNvSpPr txBox="1"/>
          <p:nvPr/>
        </p:nvSpPr>
        <p:spPr>
          <a:xfrm>
            <a:off x="5514373" y="1940783"/>
            <a:ext cx="6046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Cleaning data is often a matter of:</a:t>
            </a:r>
          </a:p>
          <a:p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1.  Spotting patterns in the data. Where in the mess of string does the number that you want appear? </a:t>
            </a:r>
          </a:p>
          <a:p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2. Using string functions to split, separate and change the data in other ways. </a:t>
            </a:r>
          </a:p>
          <a:p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You will very often us programming logic – if statements – to do this. 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4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C44C-D20E-3BAE-9F0E-B78605C36924}"/>
              </a:ext>
            </a:extLst>
          </p:cNvPr>
          <p:cNvSpPr txBox="1"/>
          <p:nvPr/>
        </p:nvSpPr>
        <p:spPr>
          <a:xfrm>
            <a:off x="474233" y="1722203"/>
            <a:ext cx="931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https://github.com/RDeconomist/RDeconomist.github.io/blob/main/data/GiltsInIssueRaw.csv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CD0E0-8A3D-4B9E-86F5-08C73AF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7" y="2256687"/>
            <a:ext cx="5610886" cy="44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9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3697357" y="6352273"/>
            <a:ext cx="8323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/RDeconomist/RDeconomist.github.io/blob/main/data/giltsCleaningData.do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2110390"/>
            <a:ext cx="4350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With a combination of string functions, we can clean the raw data with Stata: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Upper,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Split: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a fixed position.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a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Concatenate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 the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 the position of a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Trim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2AA4F-E11B-78AF-F315-23EDC9D48E61}"/>
              </a:ext>
            </a:extLst>
          </p:cNvPr>
          <p:cNvSpPr txBox="1"/>
          <p:nvPr/>
        </p:nvSpPr>
        <p:spPr>
          <a:xfrm>
            <a:off x="5627133" y="1920290"/>
            <a:ext cx="6090633" cy="44319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[...]</a:t>
            </a:r>
            <a:endParaRPr lang="en-GB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///////////////////////////////////////////////////////////////////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//2. USING STRING FUNCTIONS TO CLEAN THE DATA: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Destring: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destring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issueAmount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baseRPI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amountINCinfUplift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ignore("," ) replace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Problem variable: looks like this: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"0 5/8% Treasury Gilt 2025"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want to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type, and the coupon.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String split, based on a character: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split type, parse("T") generate(type2)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 type*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String concatenate: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** This adds back the missing "T".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 T = "T"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T+type22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drop T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Genearting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substring, based on the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kown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position of a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chatacter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(type22, 1,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strpos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(type22, "2") - 1)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Trimming the leading and trailing spaces from around a variable: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strrtrim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(type22)</a:t>
            </a:r>
          </a:p>
          <a:p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[...]</a:t>
            </a:r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983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4206240" y="6352273"/>
            <a:ext cx="781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jhellingsdata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RADataHub</a:t>
            </a:r>
            <a:r>
              <a:rPr lang="en-GB" dirty="0">
                <a:solidFill>
                  <a:schemeClr val="bg1"/>
                </a:solidFill>
              </a:rPr>
              <a:t>/blob/main/</a:t>
            </a:r>
            <a:r>
              <a:rPr lang="en-GB" dirty="0" err="1">
                <a:solidFill>
                  <a:schemeClr val="bg1"/>
                </a:solidFill>
              </a:rPr>
              <a:t>misc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cleaning_dmo_data.ipynb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2110390"/>
            <a:ext cx="4350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And do the same thing with Python, using built-in Pandas methods: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Upper, lower: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str.upper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str.lower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Split: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str.split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Length: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str.len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Substring: str[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x:y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Trim: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str.strip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E69B1-0189-0B93-13FD-56C8BAD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04" y="1271586"/>
            <a:ext cx="5146514" cy="50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4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2. In Vega-Lite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conditionals in your charts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3797A-472B-EAEA-8D68-B5920480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34" y="1594405"/>
            <a:ext cx="2642631" cy="375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62A07-CF17-3DA7-99D8-46AD2862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285" y="1594405"/>
            <a:ext cx="2519031" cy="3011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B7C7E-F9F8-D5F5-F166-2AEE340B506D}"/>
              </a:ext>
            </a:extLst>
          </p:cNvPr>
          <p:cNvSpPr txBox="1"/>
          <p:nvPr/>
        </p:nvSpPr>
        <p:spPr>
          <a:xfrm>
            <a:off x="474234" y="1826936"/>
            <a:ext cx="51365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With a Vega-lite </a:t>
            </a:r>
            <a:r>
              <a:rPr lang="en-GB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filter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transform, we can restrict the data to just the variables or values we care about.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Recall our debt example from earlier in the course. 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For code see: richarddavies.io/library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8639B-0C7D-3C0C-DC23-5386030DF3FE}"/>
              </a:ext>
            </a:extLst>
          </p:cNvPr>
          <p:cNvSpPr txBox="1"/>
          <p:nvPr/>
        </p:nvSpPr>
        <p:spPr>
          <a:xfrm>
            <a:off x="388028" y="4829456"/>
            <a:ext cx="848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"transform"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"filter"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"field"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"Variable"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oneOf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DebtInterestToGDP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GDP_bn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debtInterest_bn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</p:txBody>
      </p:sp>
    </p:spTree>
    <p:extLst>
      <p:ext uri="{BB962C8B-B14F-4D97-AF65-F5344CB8AC3E}">
        <p14:creationId xmlns:p14="http://schemas.microsoft.com/office/powerpoint/2010/main" val="190883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A939D-A070-9A3D-8A83-B23E7F06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C9825C30-89EB-5972-DC84-FB76747231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A45589-4423-0B77-44FD-9D37AD73622B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3. Vega-Lite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conditionals to filter extreme values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E0688-C28E-0634-D701-43DAD20D1D76}"/>
              </a:ext>
            </a:extLst>
          </p:cNvPr>
          <p:cNvSpPr txBox="1"/>
          <p:nvPr/>
        </p:nvSpPr>
        <p:spPr>
          <a:xfrm>
            <a:off x="500941" y="1827142"/>
            <a:ext cx="1069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 can filter out the most extreme values to see what’s happening in the rest of the data: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56441-4C4D-A4D9-9A8D-D4B2512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2264958"/>
            <a:ext cx="5248555" cy="395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D6F65-04FE-E4BC-142B-B0BA8631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64958"/>
            <a:ext cx="5248555" cy="3985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9983D-19B8-F486-4DBE-E87DE8E721B0}"/>
              </a:ext>
            </a:extLst>
          </p:cNvPr>
          <p:cNvSpPr txBox="1"/>
          <p:nvPr/>
        </p:nvSpPr>
        <p:spPr>
          <a:xfrm>
            <a:off x="7527971" y="327871"/>
            <a:ext cx="3839683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"transform"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[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"filter"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datum.value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&lt; 250"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],</a:t>
            </a:r>
          </a:p>
        </p:txBody>
      </p:sp>
    </p:spTree>
    <p:extLst>
      <p:ext uri="{BB962C8B-B14F-4D97-AF65-F5344CB8AC3E}">
        <p14:creationId xmlns:p14="http://schemas.microsoft.com/office/powerpoint/2010/main" val="1914371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4. Vega-Lite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conditionals with ternary operators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66C64-A41C-0CF5-8798-8179324FD33F}"/>
              </a:ext>
            </a:extLst>
          </p:cNvPr>
          <p:cNvSpPr txBox="1"/>
          <p:nvPr/>
        </p:nvSpPr>
        <p:spPr>
          <a:xfrm>
            <a:off x="500942" y="1827142"/>
            <a:ext cx="62679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Ternary operators allow us to use normal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statements within Vega-Lite. 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condition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?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expression_if_true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r>
              <a:rPr lang="en-GB" dirty="0" err="1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expression_if_false</a:t>
            </a:r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This is useful in transforms, label expressions and expressions for customising properties.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Here, we use an expression to test the sign of each ‘Net Migration Rate’ value.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positive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, we position the text label to the right of the bar.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negative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, position to left of the bar.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36ACB-7C54-A2AE-11FA-43409E507317}"/>
              </a:ext>
            </a:extLst>
          </p:cNvPr>
          <p:cNvSpPr txBox="1"/>
          <p:nvPr/>
        </p:nvSpPr>
        <p:spPr>
          <a:xfrm>
            <a:off x="7170652" y="487804"/>
            <a:ext cx="5066805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”mark”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1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”type”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200" dirty="0">
                <a:solidFill>
                  <a:srgbClr val="CE9178"/>
                </a:solidFill>
                <a:latin typeface="Menlo" panose="020B0609030804020204" pitchFamily="49" charset="0"/>
              </a:rPr>
              <a:t>text”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”align”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2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”expr”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"datum['Net Migration Rate'] &lt; 0 ? 'right' : 'left’”</a:t>
            </a:r>
          </a:p>
          <a:p>
            <a:pPr lvl="1"/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 lvl="1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”dx”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2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”expr”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"datum[‘Net Migration Rate’] &lt; 0 ? -5 : 5"</a:t>
            </a:r>
          </a:p>
          <a:p>
            <a:pPr lvl="1"/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},</a:t>
            </a:r>
          </a:p>
        </p:txBody>
      </p:sp>
      <p:pic>
        <p:nvPicPr>
          <p:cNvPr id="14" name="Picture 13" descr="A graph of migration rate&#10;&#10;Description automatically generated">
            <a:extLst>
              <a:ext uri="{FF2B5EF4-FFF2-40B4-BE49-F238E27FC236}">
                <a16:creationId xmlns:a16="http://schemas.microsoft.com/office/drawing/2014/main" id="{432C4F7C-9E3D-F0F5-E5CA-B246B3EFE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52" y="2765895"/>
            <a:ext cx="4811980" cy="35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5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F1715-1025-EC89-95AC-1B4110809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D99FD851-CD3D-C4A9-4DD4-42468A5B2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CA4611-0AD7-02DB-82C0-6B82DE888CA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5. Vega-Lite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conditionals with ternary operators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E3B8A-225C-4F79-38E1-9A63EDA23C83}"/>
              </a:ext>
            </a:extLst>
          </p:cNvPr>
          <p:cNvSpPr txBox="1"/>
          <p:nvPr/>
        </p:nvSpPr>
        <p:spPr>
          <a:xfrm>
            <a:off x="500942" y="1827142"/>
            <a:ext cx="58879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Ternary operators allow us to use normal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if-else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statements within Vega-Lite. 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 a label expression, the axis label text and values can be accessed through `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datum.value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` and `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datum.label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`. 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Here, we test whether the label value is below 1 billion (1e9),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yes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 we denote as millions with ‘m’,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no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: we denote as billions with ‘bn’.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2B1A6-7E55-A07A-171B-9428DB26CBA8}"/>
              </a:ext>
            </a:extLst>
          </p:cNvPr>
          <p:cNvSpPr txBox="1"/>
          <p:nvPr/>
        </p:nvSpPr>
        <p:spPr>
          <a:xfrm>
            <a:off x="500942" y="4762922"/>
            <a:ext cx="5757354" cy="11984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"field"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"Population"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"quantitative”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"axis"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labelExpr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datum.value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 &lt; 1e9 ? </a:t>
            </a:r>
            <a:r>
              <a:rPr lang="en-GB" sz="1200" b="0" dirty="0" err="1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datum.value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/1e6 + 'm' : </a:t>
            </a:r>
            <a:r>
              <a:rPr lang="en-GB" sz="1200" b="0" dirty="0" err="1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datum.value</a:t>
            </a:r>
            <a:r>
              <a:rPr lang="en-GB" sz="1200" b="0" dirty="0">
                <a:solidFill>
                  <a:srgbClr val="CE9278"/>
                </a:solidFill>
                <a:effectLst/>
                <a:latin typeface="Menlo" panose="020B0609030804020204" pitchFamily="49" charset="0"/>
              </a:rPr>
              <a:t>/1e9 + 'bn’”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},</a:t>
            </a:r>
          </a:p>
        </p:txBody>
      </p:sp>
      <p:pic>
        <p:nvPicPr>
          <p:cNvPr id="18" name="Picture 17" descr="A graph of the top 21 countries/regions by population&#10;&#10;Description automatically generated">
            <a:extLst>
              <a:ext uri="{FF2B5EF4-FFF2-40B4-BE49-F238E27FC236}">
                <a16:creationId xmlns:a16="http://schemas.microsoft.com/office/drawing/2014/main" id="{171E8542-5CC9-822D-7E91-F54175BE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52" y="2815049"/>
            <a:ext cx="4312787" cy="30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5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6. In Vega-Lite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conditionals in your charts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BCB93A-7163-7893-12C7-79B1D7E4ED29}"/>
              </a:ext>
            </a:extLst>
          </p:cNvPr>
          <p:cNvSpPr/>
          <p:nvPr/>
        </p:nvSpPr>
        <p:spPr>
          <a:xfrm>
            <a:off x="474234" y="3118981"/>
            <a:ext cx="5136543" cy="3739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"condition"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2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&lt; -0.035"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2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(69,141,198)"</a:t>
            </a:r>
            <a:endParaRPr lang="en-GB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&gt; -0.035 &amp;&amp;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&lt;= 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(198,198,198)"</a:t>
            </a:r>
            <a:endParaRPr lang="en-GB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&gt; 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(230,142,72)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B7C7E-F9F8-D5F5-F166-2AEE340B506D}"/>
              </a:ext>
            </a:extLst>
          </p:cNvPr>
          <p:cNvSpPr txBox="1"/>
          <p:nvPr/>
        </p:nvSpPr>
        <p:spPr>
          <a:xfrm>
            <a:off x="474233" y="2074969"/>
            <a:ext cx="5136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With a </a:t>
            </a:r>
            <a:r>
              <a:rPr lang="en-GB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condition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property, we can define rules for encodings. For example, we can highlight points or rows by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92521-0230-716E-0D77-FA265AA5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41" y="1589291"/>
            <a:ext cx="2687051" cy="254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23A17-B75E-D335-6CBE-20B62A703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5" y="1589292"/>
            <a:ext cx="3170748" cy="30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  Programming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Making your code do the work for you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640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7: screen sizes</a:t>
            </a:r>
            <a:endParaRPr lang="en-GB" sz="4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7E45-78BE-BB52-E147-45C8E3D64F8A}"/>
              </a:ext>
            </a:extLst>
          </p:cNvPr>
          <p:cNvSpPr txBox="1"/>
          <p:nvPr/>
        </p:nvSpPr>
        <p:spPr>
          <a:xfrm>
            <a:off x="4085115" y="16822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</a:rPr>
              <a:t>https://rapidcharts.io/prices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7: screen sizes</a:t>
            </a:r>
            <a:endParaRPr lang="en-GB" sz="4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5" y="1530281"/>
            <a:ext cx="10487136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CONDITIONAL SCRIPT TO EMBED BASED ON SCREEN WIDTH --&gt;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Find the current screen width: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screen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Use an if function to pick the approprite visualisation: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"charts/ONSinflation/distributionsPerrenials_DarkWide.json"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"charts/ONSinflation/distributionsPerrenials_DarkMedium.json"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"charts/ONSinflation/distributionsPerrenials_DarkNarrow.json"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Now embed the chart, which will vary based on screen width: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vegaEmbed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'#chart1'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"actions"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});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8 – in CSS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5.2  Loops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Doing a task again and again, and again and again, and …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24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46963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Code as a tree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 Conditional statements influence which branch your code goes along.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Now your code is working nicely, for one country, or one company, or one year. </a:t>
            </a:r>
          </a:p>
        </p:txBody>
      </p:sp>
    </p:spTree>
    <p:extLst>
      <p:ext uri="{BB962C8B-B14F-4D97-AF65-F5344CB8AC3E}">
        <p14:creationId xmlns:p14="http://schemas.microsoft.com/office/powerpoint/2010/main" val="4268814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BEFFA63E-CA11-3210-6BCE-FBB9447EB749}"/>
              </a:ext>
            </a:extLst>
          </p:cNvPr>
          <p:cNvSpPr txBox="1"/>
          <p:nvPr/>
        </p:nvSpPr>
        <p:spPr>
          <a:xfrm>
            <a:off x="2511742" y="2263816"/>
            <a:ext cx="84039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But you want to look at </a:t>
            </a:r>
            <a:r>
              <a:rPr lang="en-GB" sz="4400" u="sng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the countries, </a:t>
            </a:r>
            <a:r>
              <a:rPr lang="en-GB" sz="4400" u="sng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the companies, </a:t>
            </a:r>
            <a:r>
              <a:rPr lang="en-GB" sz="4400" u="sng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the years. </a:t>
            </a:r>
          </a:p>
        </p:txBody>
      </p:sp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Example 8 – in CSS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565154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50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91D8F6-B999-1DA4-82C0-C42A3BB0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6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B820DA5-F6AB-95B0-3222-3A87CDC5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2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1CFEDE9-24A7-33B4-5CB6-124DF589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8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D914D19-2484-388C-0FCC-B51DCE79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4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B4219B7-F5BF-73C5-D7FE-94F1691D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30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2D38406-4DAD-39C1-A7AC-C1811D81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6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AB7243F-A2E6-DC77-3B20-3F382381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97EE100-BE0C-A1EC-2553-4E9F01F8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50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50B0CFB-66EA-396E-600D-90535940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6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BE9D55C-346B-642D-7048-0E5AC514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2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A28E013-D6E6-2CAC-8641-E2645EA4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8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6515976-1DBA-9B9A-48A3-863648BF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4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5CFD21-A1E2-9BCB-14DA-0BD21098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30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E4A17F0-A5DC-2E98-1414-8A503B26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6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247CA21-943F-B1D5-DA61-ABCC1128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3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B92C7D9-F2BC-6F93-4E33-E56E5567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9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F1804D1-F2FC-B971-748B-E3EAD9DB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5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DA5EBB3-D7D3-3108-25DF-9CAD575F7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1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9EF7BCC-31D2-2C4F-8F09-5905D925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7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A32EDDF-7929-F928-F2FC-0D4F339D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3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8CFD906-B559-ED64-CA08-CE0690BA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9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5C55F9D-B6F7-73BA-F0BC-D9E354D8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5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27C35B6-9872-7C9A-5D68-ED6BE8CF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3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8C54E3D-C3E9-2AC5-932C-590D4600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9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A604620-1220-1DBC-1C8B-778F74E7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5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5F347A4-8FF8-266B-6E6D-7E34C413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1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B08AB5E-544E-06EC-C033-F463B33B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7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72E57ED-375F-E629-8404-67AC23A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3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600BF9-3E47-9BD0-D17A-FCDDDD64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9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94A740F-7BA6-1B97-2697-55D85B57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5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EAFF34F-8B29-F2B4-A353-5836BA20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2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8783DC3-2207-9FB1-D998-38518AC5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8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8B61394-89B8-1B31-E254-DA3F8D94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4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3B83F5-9A8A-A429-2E18-80BA3A51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0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EB426D-F710-A911-F7F1-437AFE2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6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45C15F-07D6-F443-8329-C3E05FD9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2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66BD9F5-1378-0D18-9993-7B73882E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8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EAD4571-F324-5297-2413-9AAD1E4F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4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76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Excel GUI is not built for iteration.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You can write loops in its background language VBA</a:t>
            </a: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744A4-8DED-44E1-129E-DF231EBA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94" y="3304682"/>
            <a:ext cx="7061838" cy="3148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E4905-9086-11D1-9680-EB037BAECC2F}"/>
              </a:ext>
            </a:extLst>
          </p:cNvPr>
          <p:cNvSpPr txBox="1"/>
          <p:nvPr/>
        </p:nvSpPr>
        <p:spPr>
          <a:xfrm>
            <a:off x="7975283" y="4005609"/>
            <a:ext cx="34890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 you must do this, the code snippet you are looking for is called “For-Next”. It is not like loops in Python, JS or Stata though. 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5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Programming.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Control structures.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Conditionals.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Action/selection based on a criterion.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Loops.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Iteration. 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Dashboards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Using this to build a dashboard.  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22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variables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An example of subtle differences between languages / functions. 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block to run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What happens here:</a:t>
            </a:r>
          </a:p>
          <a:p>
            <a:endParaRPr lang="en-GB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Statement_1</a:t>
            </a:r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runs once, before the code block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Statament_2 </a:t>
            </a:r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defines a condition that must hold for the code block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Statement_3 </a:t>
            </a:r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runs each time the code block has been executed.</a:t>
            </a:r>
          </a:p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a list of variables: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can index these: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 out how long this thing is: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though it, printing out each particular variable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F4BC-0BB6-4372-88CB-060A4776C3F0}"/>
              </a:ext>
            </a:extLst>
          </p:cNvPr>
          <p:cNvSpPr txBox="1"/>
          <p:nvPr/>
        </p:nvSpPr>
        <p:spPr>
          <a:xfrm>
            <a:off x="397232" y="6268670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 in this week’s DropBox folder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Again CSS is not really built for looping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However, it can repeat commands. An example: </a:t>
            </a:r>
            <a:r>
              <a:rPr lang="en-GB" b="0" dirty="0">
                <a:solidFill>
                  <a:srgbClr val="36B7B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@keyframes</a:t>
            </a:r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(an </a:t>
            </a:r>
            <a:r>
              <a:rPr lang="en-GB" b="0" dirty="0">
                <a:solidFill>
                  <a:srgbClr val="F4C2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). 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One example is the </a:t>
            </a:r>
            <a:r>
              <a:rPr lang="en-GB" b="0" dirty="0">
                <a:solidFill>
                  <a:srgbClr val="36B7B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@keyframes</a:t>
            </a:r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Again CSS is not built for looping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However, it can iterate over certain commands for a given time. One example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Exploding bubbles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BAB95-A58B-4DD5-B8F1-9D3FA47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59" y="1764573"/>
            <a:ext cx="3419475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75FE4-6216-4A3C-B415-A5F7C3A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8" y="1799974"/>
            <a:ext cx="3490161" cy="3676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531749" y="5929061"/>
            <a:ext cx="10166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n bubbles, pick a size, x direction and y direction. Use random numbers so different each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F5111-F704-B966-2D96-5AF8123DCF9A}"/>
              </a:ext>
            </a:extLst>
          </p:cNvPr>
          <p:cNvSpPr txBox="1"/>
          <p:nvPr/>
        </p:nvSpPr>
        <p:spPr>
          <a:xfrm>
            <a:off x="3709537" y="55396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https://rdeconomist.github.io/index_old</a:t>
            </a:r>
          </a:p>
        </p:txBody>
      </p:sp>
    </p:spTree>
    <p:extLst>
      <p:ext uri="{BB962C8B-B14F-4D97-AF65-F5344CB8AC3E}">
        <p14:creationId xmlns:p14="http://schemas.microsoft.com/office/powerpoint/2010/main" val="1291507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Stop frame animation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5785930"/>
            <a:ext cx="546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dates i, draw histogram if date==i. Save chart as png.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6E9F4-F680-4963-88AA-6246D5C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" y="1736002"/>
            <a:ext cx="6272263" cy="377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AEF87-7615-4C3D-8BF2-ACBD68319226}"/>
              </a:ext>
            </a:extLst>
          </p:cNvPr>
          <p:cNvSpPr txBox="1"/>
          <p:nvPr/>
        </p:nvSpPr>
        <p:spPr>
          <a:xfrm>
            <a:off x="7363326" y="1905802"/>
            <a:ext cx="4270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Watch the video here:</a:t>
            </a:r>
          </a:p>
          <a:p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https://richarddavies.io/research/prices</a:t>
            </a:r>
            <a:endParaRPr lang="en-GB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23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Batching analysis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We often have too much data</a:t>
            </a:r>
          </a:p>
          <a:p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can visualising help us understand the data in the early stage of a project?</a:t>
            </a:r>
          </a:p>
          <a:p>
            <a:endParaRPr lang="en-GB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 intuition: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Think of a chart that summarises the data in some useful way: 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[Useful options: histogram, percentiles as a swathe.]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 this chart for one part (one firm, one year, one product).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a loop: for each product, draw the chart</a:t>
            </a:r>
          </a:p>
          <a:p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5.1  Control Structures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Concepts, languages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20EA3-B8BF-1C70-27F4-FF4DA5E5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8EA89D-7513-C858-A55D-80B0B2DD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E19CB-74D8-96B7-1313-36E44ACC3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Break</a:t>
            </a:r>
            <a:r>
              <a:rPr lang="en-GB" sz="5400" noProof="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noProof="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noProof="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Then: portfolios, projects, practical.</a:t>
            </a:r>
            <a:endParaRPr lang="en-GB" noProof="0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0275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47" y="126817"/>
            <a:ext cx="5742353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Break</a:t>
            </a:r>
            <a:r>
              <a:rPr lang="en-GB" sz="72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</a:br>
            <a:b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</a:b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Find two series on FRED that you are interested in. Make a note of their codes:</a:t>
            </a:r>
            <a:b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</a:br>
            <a:r>
              <a:rPr lang="en-GB" sz="1800" b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</a:t>
            </a:r>
            <a:r>
              <a:rPr lang="en-GB" sz="1800" b="1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  <a:endParaRPr lang="en-GB" b="1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30D09-8891-4802-BA43-AA66E95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" y="2983161"/>
            <a:ext cx="6765795" cy="35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4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0515600" cy="48085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u="sng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Resource 1</a:t>
            </a:r>
            <a:r>
              <a:rPr lang="en-GB" sz="2400" b="1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: </a:t>
            </a:r>
            <a:r>
              <a:rPr lang="en-GB" sz="2400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my site: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www.richarddavies.io/data-science</a:t>
            </a:r>
            <a:endParaRPr lang="en-GB" sz="2400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b="1" u="sng" dirty="0">
              <a:solidFill>
                <a:srgbClr val="FF000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u="sng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Resource 2</a:t>
            </a:r>
            <a:r>
              <a:rPr lang="en-GB" sz="2400" b="1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: </a:t>
            </a:r>
            <a:r>
              <a:rPr lang="en-GB" sz="2400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chart library.</a:t>
            </a:r>
            <a:endParaRPr lang="en-GB" sz="2400" b="1" dirty="0">
              <a:solidFill>
                <a:srgbClr val="FF000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www.richarddavies.io/library </a:t>
            </a:r>
            <a:endParaRPr lang="en-GB" sz="2400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400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u="sng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Resource 3</a:t>
            </a:r>
            <a:r>
              <a:rPr lang="en-GB" sz="2400" b="1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: </a:t>
            </a:r>
            <a:r>
              <a:rPr lang="en-GB" sz="2400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course Google sheet.</a:t>
            </a:r>
            <a:endParaRPr lang="en-GB" sz="2400" b="1" dirty="0">
              <a:solidFill>
                <a:srgbClr val="FF000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Google sheet.  </a:t>
            </a: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4"/>
              </a:rPr>
              <a:t>Link</a:t>
            </a: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400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u="sng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Resource 4</a:t>
            </a:r>
            <a:r>
              <a:rPr lang="en-GB" sz="2400" b="1" dirty="0">
                <a:solidFill>
                  <a:srgbClr val="FF0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: </a:t>
            </a:r>
            <a:r>
              <a:rPr lang="en-GB" sz="2400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course </a:t>
            </a:r>
            <a:r>
              <a:rPr lang="en-GB" sz="2400" b="1" dirty="0" err="1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DropBox</a:t>
            </a:r>
            <a:r>
              <a:rPr lang="en-GB" sz="2400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sz="2400" b="1" dirty="0">
              <a:solidFill>
                <a:srgbClr val="FF000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1" dirty="0" err="1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DropBox</a:t>
            </a: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5"/>
              </a:rPr>
              <a:t>Link</a:t>
            </a:r>
            <a:r>
              <a:rPr lang="en-GB" sz="24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  <p:sp>
        <p:nvSpPr>
          <p:cNvPr id="4" name="Oval 3">
            <a:hlinkClick r:id="rId5"/>
            <a:extLst>
              <a:ext uri="{FF2B5EF4-FFF2-40B4-BE49-F238E27FC236}">
                <a16:creationId xmlns:a16="http://schemas.microsoft.com/office/drawing/2014/main" id="{9DD15B3B-298A-964A-0CE5-E95C2C165F90}"/>
              </a:ext>
            </a:extLst>
          </p:cNvPr>
          <p:cNvSpPr/>
          <p:nvPr/>
        </p:nvSpPr>
        <p:spPr>
          <a:xfrm>
            <a:off x="8943278" y="4594922"/>
            <a:ext cx="1546922" cy="15596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DropBox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hlinkClick r:id="rId6"/>
            <a:extLst>
              <a:ext uri="{FF2B5EF4-FFF2-40B4-BE49-F238E27FC236}">
                <a16:creationId xmlns:a16="http://schemas.microsoft.com/office/drawing/2014/main" id="{DFA89388-37BB-EEC5-DA04-F68BC94454C6}"/>
              </a:ext>
            </a:extLst>
          </p:cNvPr>
          <p:cNvSpPr/>
          <p:nvPr/>
        </p:nvSpPr>
        <p:spPr>
          <a:xfrm>
            <a:off x="8943277" y="2755900"/>
            <a:ext cx="1546923" cy="15596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C8F80B-6171-7CC8-619A-B37ADFD8A838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3737033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Resources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Add your site to the google sheet.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6156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5E887-48E3-C7C4-20E7-F35522C9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31B43D-A340-B6C6-7301-D8276DF1AFCF}"/>
              </a:ext>
            </a:extLst>
          </p:cNvPr>
          <p:cNvSpPr txBox="1">
            <a:spLocks/>
          </p:cNvSpPr>
          <p:nvPr/>
        </p:nvSpPr>
        <p:spPr>
          <a:xfrm>
            <a:off x="390830" y="178130"/>
            <a:ext cx="2587898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Portfolio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This week’s task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A3341-6571-CBE1-9157-8D1C4FD2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91" y="84166"/>
            <a:ext cx="8677070" cy="55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7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5E887-48E3-C7C4-20E7-F35522C9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31B43D-A340-B6C6-7301-D8276DF1AFCF}"/>
              </a:ext>
            </a:extLst>
          </p:cNvPr>
          <p:cNvSpPr txBox="1">
            <a:spLocks/>
          </p:cNvSpPr>
          <p:nvPr/>
        </p:nvSpPr>
        <p:spPr>
          <a:xfrm>
            <a:off x="390830" y="178130"/>
            <a:ext cx="3225206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Projects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Let us know what you are working on!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3" name="Oval 2">
            <a:hlinkClick r:id="rId2"/>
            <a:extLst>
              <a:ext uri="{FF2B5EF4-FFF2-40B4-BE49-F238E27FC236}">
                <a16:creationId xmlns:a16="http://schemas.microsoft.com/office/drawing/2014/main" id="{B077AC00-AB67-9DDA-8263-DD7C2F47F7F3}"/>
              </a:ext>
            </a:extLst>
          </p:cNvPr>
          <p:cNvSpPr/>
          <p:nvPr/>
        </p:nvSpPr>
        <p:spPr>
          <a:xfrm>
            <a:off x="815277" y="2298700"/>
            <a:ext cx="3515423" cy="3327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Sheet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03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5.3  Building dashboards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4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Using loops to analyse multiple data series</a:t>
            </a:r>
            <a:br>
              <a:rPr lang="en-GB" sz="24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</a:br>
            <a:r>
              <a:rPr lang="en-GB" sz="2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Looping over a list of countries to create </a:t>
            </a:r>
            <a:r>
              <a:rPr lang="en-GB" sz="2400" dirty="0" err="1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create</a:t>
            </a:r>
            <a:r>
              <a:rPr lang="en-GB" sz="2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dynamic API-linked charts.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7625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0"/>
            <a:ext cx="12226265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idea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Control structures | Flow control | Control statements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Without control structures (AKA ‘flow control’) programs don’t do much.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What might you want a program to do for you?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Stop or start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Take a decision on what to do next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Do different things in different conditions: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Time of day, or days of the week;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If data has certain properties: (stock market alert).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Do something many times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Dynamic programming / maximisation;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Batches of analysis: downloading, cleaning, charting.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big three</a:t>
            </a:r>
            <a:r>
              <a:rPr lang="en-GB" sz="4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Sequence | Iteration | Conditionality/Selection</a:t>
            </a:r>
            <a:endParaRPr lang="en-GB" sz="14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6302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algn="l"/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Programming languages typically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feature </a:t>
            </a: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three types of control: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Sequence. 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Tells the program the order to do things in.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Selection/conditionality. 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Makes a decision based on a testable condition.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Iteration.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Repeats a command over and over again, until a condition is met. Then stop and continue the code. </a:t>
            </a:r>
          </a:p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BABC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5561</Words>
  <Application>Microsoft Macintosh PowerPoint</Application>
  <PresentationFormat>Widescreen</PresentationFormat>
  <Paragraphs>819</Paragraphs>
  <Slides>76</Slides>
  <Notes>55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1" baseType="lpstr">
      <vt:lpstr>Aptos Narrow</vt:lpstr>
      <vt:lpstr>Arial</vt:lpstr>
      <vt:lpstr>Calibri</vt:lpstr>
      <vt:lpstr>Calibri Light</vt:lpstr>
      <vt:lpstr>Circular Std Book Italic</vt:lpstr>
      <vt:lpstr>Consolas</vt:lpstr>
      <vt:lpstr>Menlo</vt:lpstr>
      <vt:lpstr>Noto Sans</vt:lpstr>
      <vt:lpstr>Roboto</vt:lpstr>
      <vt:lpstr>Office Theme</vt:lpstr>
      <vt:lpstr>1_Office Theme</vt:lpstr>
      <vt:lpstr>5_Custom Design</vt:lpstr>
      <vt:lpstr>2_Office Theme</vt:lpstr>
      <vt:lpstr>3_Office Theme</vt:lpstr>
      <vt:lpstr>4_Office Theme</vt:lpstr>
      <vt:lpstr>PowerPoint Presentation</vt:lpstr>
      <vt:lpstr>Automated Data Visualisation for Policymaking.</vt:lpstr>
      <vt:lpstr>Nearly halfway... Re- cap, and what’s coming next</vt:lpstr>
      <vt:lpstr>Week 7. After the break</vt:lpstr>
      <vt:lpstr>5.  Programming. Making your code do the work for you</vt:lpstr>
      <vt:lpstr>Week 5.</vt:lpstr>
      <vt:lpstr>5.1  Control Structures. Concepts,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5.2  Conditionals. A fork in the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Examples. Why are conditionals so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5.2  Loops. Doing a task again and again, and again and again, and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Break. Then: portfolios, projects, practical.</vt:lpstr>
      <vt:lpstr>Break.  Find two series on FRED that you are interested in. Make a note of their codes: https://fred.stlouisfed.org/ </vt:lpstr>
      <vt:lpstr>PowerPoint Presentation</vt:lpstr>
      <vt:lpstr>PowerPoint Presentation</vt:lpstr>
      <vt:lpstr>PowerPoint Presentation</vt:lpstr>
      <vt:lpstr>5.3  Building dashboards. Using loops to analyse multiple data series Looping over a list of countries to create create dynamic API-linked charts.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Richard Davies</dc:creator>
  <cp:lastModifiedBy>Mcevoy,FL</cp:lastModifiedBy>
  <cp:revision>116</cp:revision>
  <dcterms:created xsi:type="dcterms:W3CDTF">2021-07-20T09:12:48Z</dcterms:created>
  <dcterms:modified xsi:type="dcterms:W3CDTF">2024-11-14T11:58:10Z</dcterms:modified>
</cp:coreProperties>
</file>